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8" r:id="rId4"/>
    <p:sldId id="269" r:id="rId5"/>
    <p:sldId id="263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СОШ №1</c:v>
                </c:pt>
                <c:pt idx="1">
                  <c:v>СОШ №1 (В/О)</c:v>
                </c:pt>
                <c:pt idx="2">
                  <c:v>СОШ №2</c:v>
                </c:pt>
                <c:pt idx="3">
                  <c:v>СОШ №3</c:v>
                </c:pt>
                <c:pt idx="4">
                  <c:v>СОШ №4</c:v>
                </c:pt>
                <c:pt idx="5">
                  <c:v>СОШ №5 ОЦ"Лидер"</c:v>
                </c:pt>
                <c:pt idx="6">
                  <c:v>СОШ №8</c:v>
                </c:pt>
                <c:pt idx="7">
                  <c:v>СОШ №9</c:v>
                </c:pt>
                <c:pt idx="8">
                  <c:v>СОШ №10</c:v>
                </c:pt>
                <c:pt idx="9">
                  <c:v>СОШ №11</c:v>
                </c:pt>
                <c:pt idx="10">
                  <c:v>ИНТЕРНАТ № 9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2">
                  <c:v>3</c:v>
                </c:pt>
                <c:pt idx="4">
                  <c:v>1</c:v>
                </c:pt>
                <c:pt idx="5">
                  <c:v>6</c:v>
                </c:pt>
                <c:pt idx="8">
                  <c:v>1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от числа выпускников,%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СОШ №1</c:v>
                </c:pt>
                <c:pt idx="1">
                  <c:v>СОШ №1 (В/О)</c:v>
                </c:pt>
                <c:pt idx="2">
                  <c:v>СОШ №2</c:v>
                </c:pt>
                <c:pt idx="3">
                  <c:v>СОШ №3</c:v>
                </c:pt>
                <c:pt idx="4">
                  <c:v>СОШ №4</c:v>
                </c:pt>
                <c:pt idx="5">
                  <c:v>СОШ №5 ОЦ"Лидер"</c:v>
                </c:pt>
                <c:pt idx="6">
                  <c:v>СОШ №8</c:v>
                </c:pt>
                <c:pt idx="7">
                  <c:v>СОШ №9</c:v>
                </c:pt>
                <c:pt idx="8">
                  <c:v>СОШ №10</c:v>
                </c:pt>
                <c:pt idx="9">
                  <c:v>СОШ №11</c:v>
                </c:pt>
                <c:pt idx="10">
                  <c:v>ИНТЕРНАТ № 9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7.7</c:v>
                </c:pt>
                <c:pt idx="1">
                  <c:v>0</c:v>
                </c:pt>
                <c:pt idx="2">
                  <c:v>5.4</c:v>
                </c:pt>
                <c:pt idx="3">
                  <c:v>0</c:v>
                </c:pt>
                <c:pt idx="4">
                  <c:v>3.8</c:v>
                </c:pt>
                <c:pt idx="5">
                  <c:v>9.1999999999999993</c:v>
                </c:pt>
                <c:pt idx="6">
                  <c:v>0</c:v>
                </c:pt>
                <c:pt idx="7">
                  <c:v>0</c:v>
                </c:pt>
                <c:pt idx="8">
                  <c:v>9.1</c:v>
                </c:pt>
                <c:pt idx="9">
                  <c:v>0</c:v>
                </c:pt>
                <c:pt idx="10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 выпускников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СОШ №1</c:v>
                </c:pt>
                <c:pt idx="1">
                  <c:v>СОШ №1 (В/О)</c:v>
                </c:pt>
                <c:pt idx="2">
                  <c:v>СОШ №2</c:v>
                </c:pt>
                <c:pt idx="3">
                  <c:v>СОШ №3</c:v>
                </c:pt>
                <c:pt idx="4">
                  <c:v>СОШ №4</c:v>
                </c:pt>
                <c:pt idx="5">
                  <c:v>СОШ №5 ОЦ"Лидер"</c:v>
                </c:pt>
                <c:pt idx="6">
                  <c:v>СОШ №8</c:v>
                </c:pt>
                <c:pt idx="7">
                  <c:v>СОШ №9</c:v>
                </c:pt>
                <c:pt idx="8">
                  <c:v>СОШ №10</c:v>
                </c:pt>
                <c:pt idx="9">
                  <c:v>СОШ №11</c:v>
                </c:pt>
                <c:pt idx="10">
                  <c:v>ИНТЕРНАТ № 9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13</c:v>
                </c:pt>
                <c:pt idx="1">
                  <c:v>4</c:v>
                </c:pt>
                <c:pt idx="2">
                  <c:v>56</c:v>
                </c:pt>
                <c:pt idx="3">
                  <c:v>24</c:v>
                </c:pt>
                <c:pt idx="4">
                  <c:v>26</c:v>
                </c:pt>
                <c:pt idx="5">
                  <c:v>65</c:v>
                </c:pt>
                <c:pt idx="6">
                  <c:v>12</c:v>
                </c:pt>
                <c:pt idx="7">
                  <c:v>27</c:v>
                </c:pt>
                <c:pt idx="8">
                  <c:v>11</c:v>
                </c:pt>
                <c:pt idx="9">
                  <c:v>17</c:v>
                </c:pt>
                <c:pt idx="1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23552"/>
        <c:axId val="100425088"/>
      </c:barChart>
      <c:catAx>
        <c:axId val="10042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25088"/>
        <c:crosses val="autoZero"/>
        <c:auto val="1"/>
        <c:lblAlgn val="ctr"/>
        <c:lblOffset val="100"/>
        <c:noMultiLvlLbl val="0"/>
      </c:catAx>
      <c:valAx>
        <c:axId val="100425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4235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выпускников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Георгиевская СОШ (В/О)</c:v>
                </c:pt>
                <c:pt idx="6">
                  <c:v>Домашкинская СОШ</c:v>
                </c:pt>
                <c:pt idx="7">
                  <c:v>Домашкинская СОШ (В/О)</c:v>
                </c:pt>
                <c:pt idx="8">
                  <c:v>Кинельская СОШ</c:v>
                </c:pt>
                <c:pt idx="9">
                  <c:v>Комсомольская СОШ</c:v>
                </c:pt>
                <c:pt idx="10">
                  <c:v>Красносамарская СОШ</c:v>
                </c:pt>
                <c:pt idx="11">
                  <c:v>М-малышевская СОШ</c:v>
                </c:pt>
                <c:pt idx="12">
                  <c:v>Новосарбайская СОШ</c:v>
                </c:pt>
                <c:pt idx="13">
                  <c:v>Октябрьская СОШ</c:v>
                </c:pt>
                <c:pt idx="14">
                  <c:v>Сколковская СОШ</c:v>
                </c:pt>
                <c:pt idx="15">
                  <c:v>Сырейская СОШ</c:v>
                </c:pt>
                <c:pt idx="16">
                  <c:v>Чубовская СОШ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14</c:v>
                </c:pt>
                <c:pt idx="6">
                  <c:v>16</c:v>
                </c:pt>
                <c:pt idx="8">
                  <c:v>8</c:v>
                </c:pt>
                <c:pt idx="9">
                  <c:v>15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1</c:v>
                </c:pt>
                <c:pt idx="14">
                  <c:v>4</c:v>
                </c:pt>
                <c:pt idx="15">
                  <c:v>4</c:v>
                </c:pt>
                <c:pt idx="16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Георгиевская СОШ (В/О)</c:v>
                </c:pt>
                <c:pt idx="6">
                  <c:v>Домашкинская СОШ</c:v>
                </c:pt>
                <c:pt idx="7">
                  <c:v>Домашкинская СОШ (В/О)</c:v>
                </c:pt>
                <c:pt idx="8">
                  <c:v>Кинельская СОШ</c:v>
                </c:pt>
                <c:pt idx="9">
                  <c:v>Комсомольская СОШ</c:v>
                </c:pt>
                <c:pt idx="10">
                  <c:v>Красносамарская СОШ</c:v>
                </c:pt>
                <c:pt idx="11">
                  <c:v>М-малышевская СОШ</c:v>
                </c:pt>
                <c:pt idx="12">
                  <c:v>Новосарбайская СОШ</c:v>
                </c:pt>
                <c:pt idx="13">
                  <c:v>Октябрьская СОШ</c:v>
                </c:pt>
                <c:pt idx="14">
                  <c:v>Сколковская СОШ</c:v>
                </c:pt>
                <c:pt idx="15">
                  <c:v>Сырейская СОШ</c:v>
                </c:pt>
                <c:pt idx="16">
                  <c:v>Чубовская СОШ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от количества выпускников, %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Георгиевская СОШ (В/О)</c:v>
                </c:pt>
                <c:pt idx="6">
                  <c:v>Домашкинская СОШ</c:v>
                </c:pt>
                <c:pt idx="7">
                  <c:v>Домашкинская СОШ (В/О)</c:v>
                </c:pt>
                <c:pt idx="8">
                  <c:v>Кинельская СОШ</c:v>
                </c:pt>
                <c:pt idx="9">
                  <c:v>Комсомольская СОШ</c:v>
                </c:pt>
                <c:pt idx="10">
                  <c:v>Красносамарская СОШ</c:v>
                </c:pt>
                <c:pt idx="11">
                  <c:v>М-малышевская СОШ</c:v>
                </c:pt>
                <c:pt idx="12">
                  <c:v>Новосарбайская СОШ</c:v>
                </c:pt>
                <c:pt idx="13">
                  <c:v>Октябрьская СОШ</c:v>
                </c:pt>
                <c:pt idx="14">
                  <c:v>Сколковская СОШ</c:v>
                </c:pt>
                <c:pt idx="15">
                  <c:v>Сырейская СОШ</c:v>
                </c:pt>
                <c:pt idx="16">
                  <c:v>Чубовская СОШ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7840"/>
        <c:axId val="5197824"/>
      </c:barChart>
      <c:catAx>
        <c:axId val="518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5197824"/>
        <c:crosses val="autoZero"/>
        <c:auto val="1"/>
        <c:lblAlgn val="ctr"/>
        <c:lblOffset val="100"/>
        <c:noMultiLvlLbl val="0"/>
      </c:catAx>
      <c:valAx>
        <c:axId val="519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87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02F9A-C741-4B93-9706-D581D54014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6B57B-EC48-4BE3-81DD-96587D76B7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5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25144"/>
            <a:ext cx="7408333" cy="1401018"/>
          </a:xfrm>
        </p:spPr>
        <p:txBody>
          <a:bodyPr/>
          <a:lstStyle/>
          <a:p>
            <a:pPr algn="r"/>
            <a:r>
              <a:rPr lang="ru-RU" dirty="0" smtClean="0"/>
              <a:t>Ларина Л.Т., методист </a:t>
            </a:r>
            <a:r>
              <a:rPr lang="ru-RU" dirty="0" smtClean="0"/>
              <a:t>отдела КОЭР ГБУ  ДПО «</a:t>
            </a:r>
            <a:r>
              <a:rPr lang="ru-RU" dirty="0" err="1" smtClean="0"/>
              <a:t>Кинельский</a:t>
            </a:r>
            <a:r>
              <a:rPr lang="ru-RU" dirty="0" smtClean="0"/>
              <a:t> ресурсный центр»</a:t>
            </a:r>
          </a:p>
          <a:p>
            <a:pPr algn="r"/>
            <a:r>
              <a:rPr lang="ru-RU" dirty="0"/>
              <a:t>24.08.2018 г.</a:t>
            </a:r>
          </a:p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0267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>
                <a:solidFill>
                  <a:schemeClr val="tx2"/>
                </a:solidFill>
              </a:rPr>
              <a:t>Окружная </a:t>
            </a:r>
            <a:r>
              <a:rPr lang="ru-RU" sz="3100" b="1" dirty="0">
                <a:solidFill>
                  <a:schemeClr val="tx2"/>
                </a:solidFill>
              </a:rPr>
              <a:t>конференция педагогических и руководящих работников системы образования </a:t>
            </a:r>
            <a:r>
              <a:rPr lang="ru-RU" sz="3100" b="1" dirty="0" err="1">
                <a:solidFill>
                  <a:schemeClr val="tx2"/>
                </a:solidFill>
              </a:rPr>
              <a:t>Кинельского</a:t>
            </a:r>
            <a:r>
              <a:rPr lang="ru-RU" sz="3100" b="1" dirty="0">
                <a:solidFill>
                  <a:schemeClr val="tx2"/>
                </a:solidFill>
              </a:rPr>
              <a:t> образовательного </a:t>
            </a:r>
            <a:r>
              <a:rPr lang="ru-RU" sz="3100" b="1" dirty="0" smtClean="0">
                <a:solidFill>
                  <a:schemeClr val="tx2"/>
                </a:solidFill>
              </a:rPr>
              <a:t>округа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«Качество образования  </a:t>
            </a:r>
            <a:r>
              <a:rPr lang="ru-RU" sz="3100" b="1" dirty="0" err="1" smtClean="0">
                <a:solidFill>
                  <a:schemeClr val="tx2"/>
                </a:solidFill>
              </a:rPr>
              <a:t>Кинельского</a:t>
            </a:r>
            <a:r>
              <a:rPr lang="ru-RU" sz="3100" b="1" dirty="0" smtClean="0">
                <a:solidFill>
                  <a:schemeClr val="tx2"/>
                </a:solidFill>
              </a:rPr>
              <a:t> округа сегодня и завтра»</a:t>
            </a: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СЕКЦИЯ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r>
              <a:rPr lang="ru-RU" sz="3100" b="1" dirty="0" smtClean="0">
                <a:solidFill>
                  <a:schemeClr val="tx2"/>
                </a:solidFill>
              </a:rPr>
              <a:t>УЧИТЕЛЕЙ ИНОСТРАННОГО ЯЗЫКА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b="1" i="1" dirty="0"/>
              <a:t>«Качество </a:t>
            </a:r>
            <a:r>
              <a:rPr lang="ru-RU" b="1" i="1" dirty="0" smtClean="0"/>
              <a:t>образования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3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отметкам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13119578" cy="329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88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отметкам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79" y="2420888"/>
            <a:ext cx="8972521" cy="327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32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первичных баллов по вариантам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26149943" cy="260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442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Гистограмма соответствия отметок за выполненную работу и отметок по журналу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" y="2852936"/>
            <a:ext cx="9084031" cy="325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69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отрасли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4031303" cy="42816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 школьного образования.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цифровой образовательной среды.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системы выявления и поддержки талантливых детей. 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наставничества.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3" descr=" В зале ДКИТ - педагоги со всей Самарской области, лучшие кадры региона. В преддверие учебного года профессиональному сообществу важно 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176463" cy="3269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071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922013"/>
              </p:ext>
            </p:extLst>
          </p:nvPr>
        </p:nvGraphicFramePr>
        <p:xfrm>
          <a:off x="467544" y="1844824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Статистика </a:t>
            </a:r>
            <a:r>
              <a:rPr lang="ru-RU" dirty="0"/>
              <a:t>выбора экзамена. </a:t>
            </a:r>
            <a:br>
              <a:rPr lang="ru-RU" dirty="0"/>
            </a:br>
            <a:r>
              <a:rPr lang="ru-RU" dirty="0"/>
              <a:t>ЕГЭ по английскому языку (город)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44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641649"/>
              </p:ext>
            </p:extLst>
          </p:nvPr>
        </p:nvGraphicFramePr>
        <p:xfrm>
          <a:off x="539552" y="1628800"/>
          <a:ext cx="774084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Статистика </a:t>
            </a:r>
            <a:r>
              <a:rPr lang="ru-RU" dirty="0"/>
              <a:t>выбора экзамена. </a:t>
            </a:r>
            <a:br>
              <a:rPr lang="ru-RU" dirty="0"/>
            </a:br>
            <a:r>
              <a:rPr lang="ru-RU" dirty="0"/>
              <a:t>ЕГЭ по английскому языку (район)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96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ЕГЭ по английскому языку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72" y="1772816"/>
            <a:ext cx="7935128" cy="435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67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Показатели среднего балла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599899" cy="45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28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700808"/>
            <a:ext cx="7524824" cy="44253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Информация </a:t>
            </a:r>
            <a:r>
              <a:rPr lang="ru-RU" b="1" dirty="0"/>
              <a:t>о наибольшем и наименьшем количестве баллов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34" y="1268760"/>
            <a:ext cx="847433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94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Результаты ОГЭ по английскому языку </a:t>
            </a:r>
            <a:br>
              <a:rPr lang="ru-RU" sz="2700" b="1" dirty="0" smtClean="0"/>
            </a:br>
            <a:r>
              <a:rPr lang="ru-RU" sz="2700" b="1" dirty="0" smtClean="0"/>
              <a:t>(после пересдачи </a:t>
            </a:r>
            <a:br>
              <a:rPr lang="ru-RU" sz="2700" b="1" dirty="0" smtClean="0"/>
            </a:br>
            <a:r>
              <a:rPr lang="ru-RU" sz="2700" b="1" dirty="0" smtClean="0"/>
              <a:t>обучающихся </a:t>
            </a:r>
            <a:r>
              <a:rPr lang="ru-RU" sz="2700" b="1" dirty="0"/>
              <a:t>не преодолевших минимальный порог нет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8450" y="2674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801560"/>
              </p:ext>
            </p:extLst>
          </p:nvPr>
        </p:nvGraphicFramePr>
        <p:xfrm>
          <a:off x="755578" y="1988840"/>
          <a:ext cx="7704856" cy="3816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</a:tblGrid>
              <a:tr h="545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оценка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Школа-интернат №9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76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Всероссийская проверочная работа</a:t>
            </a:r>
            <a:br>
              <a:rPr lang="ru-RU" dirty="0" smtClean="0"/>
            </a:br>
            <a:r>
              <a:rPr lang="ru-RU" dirty="0" smtClean="0"/>
              <a:t>11 класс. </a:t>
            </a:r>
            <a:br>
              <a:rPr lang="ru-RU" dirty="0" smtClean="0"/>
            </a:br>
            <a:r>
              <a:rPr lang="ru-RU" dirty="0" smtClean="0"/>
              <a:t>20.03. 2018 г.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12459850" cy="338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80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393</TotalTime>
  <Words>125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Окружная конференция педагогических и руководящих работников системы образования Кинельского образовательного округа «Качество образования  Кинельского округа сегодня и завтра»  СЕКЦИЯ УЧИТЕЛЕЙ ИНОСТРАННОГО ЯЗЫКА «Качество образования</vt:lpstr>
      <vt:lpstr>Задачи отрасли образования:</vt:lpstr>
      <vt:lpstr> Статистика выбора экзамена.  ЕГЭ по английскому языку (город) </vt:lpstr>
      <vt:lpstr> Статистика выбора экзамена.  ЕГЭ по английскому языку (район) </vt:lpstr>
      <vt:lpstr>Результаты ЕГЭ по английскому языку</vt:lpstr>
      <vt:lpstr>Показатели среднего балла </vt:lpstr>
      <vt:lpstr>   Информация о наибольшем и наименьшем количестве баллов .   </vt:lpstr>
      <vt:lpstr>  Результаты ОГЭ по английскому языку  (после пересдачи  обучающихся не преодолевших минимальный порог нет  </vt:lpstr>
      <vt:lpstr>Всероссийская проверочная работа 11 класс.  20.03. 2018 г.</vt:lpstr>
      <vt:lpstr>Статистика по отметкам</vt:lpstr>
      <vt:lpstr>Статистика по отметкам</vt:lpstr>
      <vt:lpstr>Распределение первичных баллов по вариантам</vt:lpstr>
      <vt:lpstr>Гистограмма соответствия отметок за выполненную работу и отметок по журналу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Тагировна</dc:creator>
  <cp:lastModifiedBy>Лилия Тагировна</cp:lastModifiedBy>
  <cp:revision>17</cp:revision>
  <dcterms:created xsi:type="dcterms:W3CDTF">2018-08-21T11:51:18Z</dcterms:created>
  <dcterms:modified xsi:type="dcterms:W3CDTF">2018-09-03T09:20:32Z</dcterms:modified>
</cp:coreProperties>
</file>